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5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7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9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5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AD6-11B1-6147-A295-62095F0F6905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F4EC2-0323-5B4A-851C-61C759824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2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458200" cy="25908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Introduction to Python</a:t>
            </a:r>
          </a:p>
        </p:txBody>
      </p:sp>
    </p:spTree>
    <p:extLst>
      <p:ext uri="{BB962C8B-B14F-4D97-AF65-F5344CB8AC3E}">
        <p14:creationId xmlns:p14="http://schemas.microsoft.com/office/powerpoint/2010/main" val="182671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alibri" charset="0"/>
              </a:rPr>
              <a:t>Strings share many features with lists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 = "C(=N)(N)N.C(=O)(O)O"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smiles[0]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'C'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smiles[1]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'('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smiles[-1]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'O'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smiles[1:5]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'(=N)'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&gt;&gt;&gt; smiles[10:-4]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'C(=O)'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 flipV="1">
            <a:off x="4267200" y="4040188"/>
            <a:ext cx="4419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Use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slice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notation to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get a substring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2667000" y="4419600"/>
            <a:ext cx="1524000" cy="228600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73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String Methods: find, split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smiles = "C(=N)(N)N.C(=O)(O)O"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smiles.find</a:t>
            </a:r>
            <a:r>
              <a:rPr lang="en-US" sz="2800" dirty="0" smtClean="0">
                <a:ea typeface="+mn-ea"/>
                <a:cs typeface="+mn-cs"/>
              </a:rPr>
              <a:t>("(O)")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15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smiles.find</a:t>
            </a:r>
            <a:r>
              <a:rPr lang="en-US" sz="2800" dirty="0" smtClean="0">
                <a:ea typeface="+mn-ea"/>
                <a:cs typeface="+mn-cs"/>
              </a:rPr>
              <a:t>(".")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9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smiles.find</a:t>
            </a:r>
            <a:r>
              <a:rPr lang="en-US" sz="2800" dirty="0" smtClean="0">
                <a:ea typeface="+mn-ea"/>
                <a:cs typeface="+mn-cs"/>
              </a:rPr>
              <a:t>(".", 10)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-1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smiles.split</a:t>
            </a:r>
            <a:r>
              <a:rPr lang="en-US" sz="2800" dirty="0" smtClean="0">
                <a:ea typeface="+mn-ea"/>
                <a:cs typeface="+mn-cs"/>
              </a:rPr>
              <a:t>(".")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['C(=N)(N)N', 'C(=O)(O)O']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029200" y="2743200"/>
            <a:ext cx="298132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Use </a:t>
            </a:r>
            <a:r>
              <a:rPr lang="ja-JP" altLang="en-US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>
                <a:solidFill>
                  <a:srgbClr val="FF0000"/>
                </a:solidFill>
                <a:cs typeface="+mn-cs"/>
              </a:rPr>
              <a:t>find</a:t>
            </a:r>
            <a:r>
              <a:rPr lang="ja-JP" altLang="en-US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>
                <a:solidFill>
                  <a:srgbClr val="FF0000"/>
                </a:solidFill>
                <a:cs typeface="+mn-cs"/>
              </a:rPr>
              <a:t> to find the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start of a substring.</a:t>
            </a:r>
          </a:p>
          <a:p>
            <a:pPr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Start looking at position 10.</a:t>
            </a:r>
          </a:p>
          <a:p>
            <a:pPr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Find returns -1 if it couldn</a:t>
            </a:r>
            <a:r>
              <a:rPr lang="ja-JP" altLang="en-US">
                <a:solidFill>
                  <a:srgbClr val="FF0000"/>
                </a:solidFill>
                <a:latin typeface="Arial"/>
                <a:cs typeface="+mn-cs"/>
              </a:rPr>
              <a:t>’</a:t>
            </a:r>
            <a:r>
              <a:rPr lang="en-US">
                <a:solidFill>
                  <a:srgbClr val="FF0000"/>
                </a:solidFill>
                <a:cs typeface="+mn-cs"/>
              </a:rPr>
              <a:t>t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find a match.</a:t>
            </a:r>
          </a:p>
          <a:p>
            <a:pPr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Split the string into parts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with </a:t>
            </a:r>
            <a:r>
              <a:rPr lang="ja-JP" altLang="en-US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>
                <a:solidFill>
                  <a:srgbClr val="FF0000"/>
                </a:solidFill>
                <a:cs typeface="+mn-cs"/>
              </a:rPr>
              <a:t>.</a:t>
            </a:r>
            <a:r>
              <a:rPr lang="ja-JP" altLang="en-US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>
                <a:solidFill>
                  <a:srgbClr val="FF0000"/>
                </a:solidFill>
                <a:cs typeface="+mn-cs"/>
              </a:rPr>
              <a:t> as the delimiter</a:t>
            </a:r>
          </a:p>
        </p:txBody>
      </p:sp>
    </p:spTree>
    <p:extLst>
      <p:ext uri="{BB962C8B-B14F-4D97-AF65-F5344CB8AC3E}">
        <p14:creationId xmlns:p14="http://schemas.microsoft.com/office/powerpoint/2010/main" val="316801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String operators: in, not in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if "Br" in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Brother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: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	print "contains brother</a:t>
            </a:r>
            <a:r>
              <a:rPr lang="ja-JP" altLang="en-US">
                <a:latin typeface="Arial" charset="0"/>
              </a:rPr>
              <a:t>“</a:t>
            </a:r>
            <a:endParaRPr lang="en-US" altLang="ja-JP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email_address =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clin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if "@" not in email_address: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	email_address += "@brandeis.edu</a:t>
            </a:r>
            <a:r>
              <a:rPr lang="ja-JP" altLang="en-US">
                <a:latin typeface="Arial" charset="0"/>
              </a:rPr>
              <a:t>“</a:t>
            </a:r>
            <a:endParaRPr lang="en-US" altLang="ja-JP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7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458200" cy="1703387"/>
          </a:xfrm>
        </p:spPr>
        <p:txBody>
          <a:bodyPr/>
          <a:lstStyle/>
          <a:p>
            <a:pPr eaLnBrk="1" hangingPunct="1"/>
            <a:r>
              <a:rPr lang="en-US" sz="3000">
                <a:latin typeface="Calibri" charset="0"/>
              </a:rPr>
              <a:t>String Method: </a:t>
            </a:r>
            <a:r>
              <a:rPr lang="ja-JP" altLang="en-US" sz="3000">
                <a:latin typeface="Arial" charset="0"/>
              </a:rPr>
              <a:t>“</a:t>
            </a:r>
            <a:r>
              <a:rPr lang="en-US" altLang="ja-JP" sz="3000">
                <a:latin typeface="Calibri" charset="0"/>
              </a:rPr>
              <a:t>strip</a:t>
            </a:r>
            <a:r>
              <a:rPr lang="ja-JP" altLang="en-US" sz="3000">
                <a:latin typeface="Arial" charset="0"/>
              </a:rPr>
              <a:t>”</a:t>
            </a:r>
            <a:r>
              <a:rPr lang="en-US" altLang="ja-JP" sz="3000">
                <a:latin typeface="Calibri" charset="0"/>
              </a:rPr>
              <a:t>, </a:t>
            </a:r>
            <a:r>
              <a:rPr lang="ja-JP" altLang="en-US" sz="3000">
                <a:latin typeface="Arial" charset="0"/>
              </a:rPr>
              <a:t>“</a:t>
            </a:r>
            <a:r>
              <a:rPr lang="en-US" altLang="ja-JP" sz="3000">
                <a:latin typeface="Calibri" charset="0"/>
              </a:rPr>
              <a:t>rstrip</a:t>
            </a:r>
            <a:r>
              <a:rPr lang="ja-JP" altLang="en-US" sz="3000">
                <a:latin typeface="Arial" charset="0"/>
              </a:rPr>
              <a:t>”</a:t>
            </a:r>
            <a:r>
              <a:rPr lang="en-US" altLang="ja-JP" sz="3000">
                <a:latin typeface="Calibri" charset="0"/>
              </a:rPr>
              <a:t>, </a:t>
            </a:r>
            <a:r>
              <a:rPr lang="ja-JP" altLang="en-US" sz="3000">
                <a:latin typeface="Arial" charset="0"/>
              </a:rPr>
              <a:t>“</a:t>
            </a:r>
            <a:r>
              <a:rPr lang="en-US" altLang="ja-JP" sz="3000">
                <a:latin typeface="Calibri" charset="0"/>
              </a:rPr>
              <a:t>lstrip</a:t>
            </a:r>
            <a:r>
              <a:rPr lang="ja-JP" altLang="en-US" sz="3000">
                <a:latin typeface="Arial" charset="0"/>
              </a:rPr>
              <a:t>”</a:t>
            </a:r>
            <a:r>
              <a:rPr lang="en-US" altLang="ja-JP" sz="3000">
                <a:latin typeface="Calibri" charset="0"/>
              </a:rPr>
              <a:t> are ways to</a:t>
            </a:r>
            <a:br>
              <a:rPr lang="en-US" altLang="ja-JP" sz="3000">
                <a:latin typeface="Calibri" charset="0"/>
              </a:rPr>
            </a:br>
            <a:r>
              <a:rPr lang="en-US" altLang="ja-JP" sz="3000">
                <a:latin typeface="Calibri" charset="0"/>
              </a:rPr>
              <a:t>remove whitespace or selected characters</a:t>
            </a:r>
            <a:endParaRPr lang="en-US" sz="3000">
              <a:latin typeface="Calibri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229600" cy="376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&gt;&gt;&gt; line = " # This is a comment line \n"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&gt;&gt;&gt; line.strip()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'# This is a comment line'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&gt;&gt;&gt; line.rstrip()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' # This is a comment line'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&gt;&gt;&gt; line.rstrip("\n")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' # This is a comment line '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75732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More String methods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err="1" smtClean="0">
                <a:ea typeface="+mn-ea"/>
                <a:cs typeface="+mn-cs"/>
              </a:rPr>
              <a:t>email.startswith</a:t>
            </a:r>
            <a:r>
              <a:rPr lang="en-US" sz="2400" dirty="0" smtClean="0">
                <a:ea typeface="+mn-ea"/>
                <a:cs typeface="+mn-cs"/>
              </a:rPr>
              <a:t>(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c")   </a:t>
            </a:r>
            <a:r>
              <a:rPr lang="en-US" sz="2400" dirty="0" err="1" smtClean="0">
                <a:ea typeface="+mn-ea"/>
                <a:cs typeface="+mn-cs"/>
              </a:rPr>
              <a:t>endswith</a:t>
            </a:r>
            <a:r>
              <a:rPr lang="en-US" sz="2400" dirty="0" smtClean="0">
                <a:ea typeface="+mn-ea"/>
                <a:cs typeface="+mn-cs"/>
              </a:rPr>
              <a:t>(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u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”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True/False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"%</a:t>
            </a:r>
            <a:r>
              <a:rPr lang="en-US" sz="2400" dirty="0" err="1" smtClean="0">
                <a:ea typeface="+mn-ea"/>
                <a:cs typeface="+mn-cs"/>
              </a:rPr>
              <a:t>s@brandeis.edu</a:t>
            </a:r>
            <a:r>
              <a:rPr lang="en-US" sz="2400" dirty="0" smtClean="0">
                <a:ea typeface="+mn-ea"/>
                <a:cs typeface="+mn-cs"/>
              </a:rPr>
              <a:t>" % "</a:t>
            </a:r>
            <a:r>
              <a:rPr lang="en-US" sz="2400" dirty="0" err="1" smtClean="0">
                <a:ea typeface="+mn-ea"/>
                <a:cs typeface="+mn-cs"/>
              </a:rPr>
              <a:t>clin</a:t>
            </a:r>
            <a:r>
              <a:rPr lang="en-US" sz="2400" dirty="0" smtClean="0">
                <a:ea typeface="+mn-ea"/>
                <a:cs typeface="+mn-cs"/>
              </a:rPr>
              <a:t>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clin@brandeis.edu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names = [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Ben", 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Chen", 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err="1" smtClean="0">
                <a:ea typeface="+mn-ea"/>
                <a:cs typeface="+mn-cs"/>
              </a:rPr>
              <a:t>Yaqin</a:t>
            </a:r>
            <a:r>
              <a:rPr lang="en-US" sz="2400" dirty="0" smtClean="0">
                <a:ea typeface="+mn-ea"/>
                <a:cs typeface="+mn-cs"/>
              </a:rPr>
              <a:t>"]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", ".join(names)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‘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Ben, Chen,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‘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400" dirty="0" err="1" smtClean="0">
                <a:ea typeface="+mn-ea"/>
                <a:cs typeface="+mn-cs"/>
              </a:rPr>
              <a:t>chen</a:t>
            </a:r>
            <a:r>
              <a:rPr lang="en-US" sz="2400" dirty="0" smtClean="0">
                <a:ea typeface="+mn-ea"/>
                <a:cs typeface="+mn-cs"/>
              </a:rPr>
              <a:t>".upper()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‘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CHEN'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14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Unexpected things about strings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s = "</a:t>
            </a:r>
            <a:r>
              <a:rPr lang="en-US" sz="2800" dirty="0" err="1" smtClean="0">
                <a:ea typeface="+mn-ea"/>
                <a:cs typeface="+mn-cs"/>
              </a:rPr>
              <a:t>andrew</a:t>
            </a:r>
            <a:r>
              <a:rPr lang="en-US" sz="2800" dirty="0" smtClean="0">
                <a:ea typeface="+mn-ea"/>
                <a:cs typeface="+mn-cs"/>
              </a:rPr>
              <a:t>"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s[0] = "A"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Traceback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(most recent call last):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"&lt;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stdin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&gt;", line 1, in &lt;module&gt;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TypeError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: '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str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 object does not support item assignment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s = "A" + s[1:]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'Andrew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‘</a:t>
            </a:r>
            <a:endParaRPr lang="en-US" sz="28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419600" y="1600200"/>
            <a:ext cx="3971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cs typeface="+mn-cs"/>
              </a:rPr>
              <a:t>Strings are read only</a:t>
            </a:r>
          </a:p>
        </p:txBody>
      </p:sp>
    </p:spTree>
    <p:extLst>
      <p:ext uri="{BB962C8B-B14F-4D97-AF65-F5344CB8AC3E}">
        <p14:creationId xmlns:p14="http://schemas.microsoft.com/office/powerpoint/2010/main" val="190085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\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is for special characters</a:t>
            </a:r>
            <a:endParaRPr lang="en-US">
              <a:latin typeface="Calibri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\n -&gt; newline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\t -&gt; tab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\\ -&gt; backslash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...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alibri" charset="0"/>
              </a:rPr>
              <a:t>But Windows uses backslash for directories!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</a:rPr>
              <a:t>filename = "M:\nickel_project\reactive.smi" # DANGER!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</a:rPr>
              <a:t>filename = "M:\\nickel_project\\reactive.smi" # Better!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</a:rPr>
              <a:t>filename = "M:/nickel_project/reactive.smi" # Usually works</a:t>
            </a:r>
          </a:p>
        </p:txBody>
      </p:sp>
    </p:spTree>
    <p:extLst>
      <p:ext uri="{BB962C8B-B14F-4D97-AF65-F5344CB8AC3E}">
        <p14:creationId xmlns:p14="http://schemas.microsoft.com/office/powerpoint/2010/main" val="157270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ea typeface="+mj-ea"/>
                <a:cs typeface="+mj-cs"/>
              </a:rPr>
              <a:t>Lists are mutable - some useful methods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 = ["9pti", "2plv", "1crn"]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</a:t>
            </a:r>
            <a:r>
              <a:rPr lang="en-US" sz="1600" dirty="0" err="1" smtClean="0">
                <a:ea typeface="+mn-ea"/>
                <a:cs typeface="+mn-cs"/>
              </a:rPr>
              <a:t>ids.append</a:t>
            </a:r>
            <a:r>
              <a:rPr lang="en-US" sz="1600" dirty="0" smtClean="0">
                <a:ea typeface="+mn-ea"/>
                <a:cs typeface="+mn-cs"/>
              </a:rPr>
              <a:t>("1alm")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['9pti', '2plv', '1crn', '1alm']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</a:t>
            </a:r>
            <a:r>
              <a:rPr lang="en-US" sz="1600" dirty="0" err="1" smtClean="0">
                <a:ea typeface="+mn-ea"/>
                <a:cs typeface="+mn-cs"/>
              </a:rPr>
              <a:t>ids.extend</a:t>
            </a:r>
            <a:r>
              <a:rPr lang="en-US" sz="1600" dirty="0" smtClean="0">
                <a:ea typeface="+mn-ea"/>
                <a:cs typeface="+mn-cs"/>
              </a:rPr>
              <a:t>(L)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   Extend the list by appending all the items in the given list; equivalent to a[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len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(a):] = L.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del ids[0]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['2plv', '1crn', '1alm']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</a:t>
            </a:r>
            <a:r>
              <a:rPr lang="en-US" sz="1600" dirty="0" err="1" smtClean="0">
                <a:ea typeface="+mn-ea"/>
                <a:cs typeface="+mn-cs"/>
              </a:rPr>
              <a:t>ids.sort</a:t>
            </a:r>
            <a:r>
              <a:rPr lang="en-US" sz="16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['1alm', '1crn', '2plv']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</a:t>
            </a:r>
            <a:r>
              <a:rPr lang="en-US" sz="1600" dirty="0" err="1" smtClean="0">
                <a:ea typeface="+mn-ea"/>
                <a:cs typeface="+mn-cs"/>
              </a:rPr>
              <a:t>ids.reverse</a:t>
            </a:r>
            <a:r>
              <a:rPr lang="en-US" sz="16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['2plv', '1crn', '1alm']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</a:t>
            </a:r>
            <a:r>
              <a:rPr lang="en-US" sz="1600" dirty="0" err="1" smtClean="0">
                <a:ea typeface="+mn-ea"/>
                <a:cs typeface="+mn-cs"/>
              </a:rPr>
              <a:t>ids.insert</a:t>
            </a:r>
            <a:r>
              <a:rPr lang="en-US" sz="1600" dirty="0" smtClean="0">
                <a:ea typeface="+mn-ea"/>
                <a:cs typeface="+mn-cs"/>
              </a:rPr>
              <a:t>(0, "9pti")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ea typeface="+mn-ea"/>
                <a:cs typeface="+mn-cs"/>
              </a:rPr>
              <a:t>&gt;&gt;&gt; ids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['9pti', '2plv', '1crn', '1alm']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038600" y="1524000"/>
            <a:ext cx="471805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append an element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remove an element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sort by default order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reverse the elements in a list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insert an element at some</a:t>
            </a: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specified position.</a:t>
            </a:r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(Slower than .append())</a:t>
            </a:r>
          </a:p>
        </p:txBody>
      </p:sp>
    </p:spTree>
    <p:extLst>
      <p:ext uri="{BB962C8B-B14F-4D97-AF65-F5344CB8AC3E}">
        <p14:creationId xmlns:p14="http://schemas.microsoft.com/office/powerpoint/2010/main" val="251039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Tuples: sort of an immutable list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yellow = (255, 255, 0) # r, g, b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&gt;&gt;&gt; one    = (1,)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yellow[0]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yellow[1:]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(255, 0)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yellow[0] = 0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Traceback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(most recent call last):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"&lt;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stdin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&gt;", line 1, in &lt;module&gt;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TypeError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: 'tuple' object does not support item assignment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a typeface="+mn-ea"/>
                <a:cs typeface="+mn-cs"/>
              </a:rPr>
              <a:t>Very common in string interpolation: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"%s lives in %s at latitude %.1f" % ("Andrew", "Sweden", 57.7056)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'Andrew lives in Sweden at latitude 57.7'</a:t>
            </a:r>
          </a:p>
        </p:txBody>
      </p:sp>
    </p:spTree>
    <p:extLst>
      <p:ext uri="{BB962C8B-B14F-4D97-AF65-F5344CB8AC3E}">
        <p14:creationId xmlns:p14="http://schemas.microsoft.com/office/powerpoint/2010/main" val="329653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zipping lists together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&gt;&gt;&gt; </a:t>
            </a:r>
            <a:r>
              <a:rPr lang="pt-BR" sz="2800" dirty="0" err="1" smtClean="0">
                <a:solidFill>
                  <a:srgbClr val="000000"/>
                </a:solidFill>
                <a:ea typeface="+mn-ea"/>
                <a:cs typeface="+mn-cs"/>
              </a:rPr>
              <a:t>names</a:t>
            </a:r>
            <a:endParaRPr lang="pt-BR" sz="28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ben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chen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pt-BR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&gt;&gt;&gt; </a:t>
            </a:r>
            <a:r>
              <a:rPr lang="pt-BR" sz="2800" dirty="0" err="1" smtClean="0">
                <a:solidFill>
                  <a:srgbClr val="000000"/>
                </a:solidFill>
                <a:ea typeface="+mn-ea"/>
                <a:cs typeface="+mn-cs"/>
              </a:rPr>
              <a:t>gender</a:t>
            </a: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 =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[0, 0, 1]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pt-BR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&gt;&gt;&gt; zip(</a:t>
            </a:r>
            <a:r>
              <a:rPr lang="pt-BR" sz="2800" dirty="0" err="1" smtClean="0">
                <a:solidFill>
                  <a:srgbClr val="000000"/>
                </a:solidFill>
                <a:ea typeface="+mn-ea"/>
                <a:cs typeface="+mn-cs"/>
              </a:rPr>
              <a:t>names</a:t>
            </a: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, </a:t>
            </a:r>
            <a:r>
              <a:rPr lang="pt-BR" sz="2800" dirty="0" err="1" smtClean="0">
                <a:solidFill>
                  <a:srgbClr val="000000"/>
                </a:solidFill>
                <a:ea typeface="+mn-ea"/>
                <a:cs typeface="+mn-cs"/>
              </a:rPr>
              <a:t>gender</a:t>
            </a:r>
            <a:r>
              <a:rPr lang="pt-BR" sz="2800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[('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ben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0), ('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chen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0), ('</a:t>
            </a:r>
            <a:r>
              <a:rPr lang="pt-BR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1)]</a:t>
            </a:r>
            <a:endParaRPr lang="en-US" sz="28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11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For More Information?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chemeClr val="folHlink"/>
                </a:solidFill>
                <a:latin typeface="Calibri" charset="0"/>
              </a:rPr>
              <a:t>http://python.org/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alibri" charset="0"/>
              </a:rPr>
              <a:t>- documentation, tutorials, beginners guide, core distribution, ...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chemeClr val="folHlink"/>
                </a:solidFill>
                <a:latin typeface="Calibri" charset="0"/>
              </a:rPr>
              <a:t>Books include: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latin typeface="Calibri" charset="0"/>
              </a:rPr>
              <a:t>Learning Python </a:t>
            </a:r>
            <a:r>
              <a:rPr lang="en-US" sz="2400">
                <a:latin typeface="Calibri" charset="0"/>
              </a:rPr>
              <a:t>by Mark Lutz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latin typeface="Calibri" charset="0"/>
              </a:rPr>
              <a:t>Python Essential Reference </a:t>
            </a:r>
            <a:r>
              <a:rPr lang="en-US" sz="2400">
                <a:latin typeface="Calibri" charset="0"/>
              </a:rPr>
              <a:t>by David Beazley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latin typeface="Calibri" charset="0"/>
              </a:rPr>
              <a:t>Python Cookbook</a:t>
            </a:r>
            <a:r>
              <a:rPr lang="en-US" sz="2400">
                <a:latin typeface="Calibri" charset="0"/>
              </a:rPr>
              <a:t>, ed. by Martelli, Ravenscroft and Ascher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Calibri" charset="0"/>
              </a:rPr>
              <a:t>(online at http://code.activestate.com/recipes/langs/python/)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Calibri" charset="0"/>
              </a:rPr>
              <a:t>http://wiki.python.org/moin/PythonBooks</a:t>
            </a:r>
          </a:p>
        </p:txBody>
      </p:sp>
    </p:spTree>
    <p:extLst>
      <p:ext uri="{BB962C8B-B14F-4D97-AF65-F5344CB8AC3E}">
        <p14:creationId xmlns:p14="http://schemas.microsoft.com/office/powerpoint/2010/main" val="25794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Dictionaries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Dictionaries are lookup tables.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They map from a </a:t>
            </a:r>
            <a:r>
              <a:rPr lang="ja-JP" alt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key</a:t>
            </a:r>
            <a:r>
              <a:rPr lang="ja-JP" alt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 to a </a:t>
            </a:r>
            <a:r>
              <a:rPr lang="ja-JP" alt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“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value</a:t>
            </a:r>
            <a:r>
              <a:rPr lang="ja-JP" alt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</a:t>
            </a: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 = {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"H": "hydrogen",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"He": "helium",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"Li": "lithium",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"C": "carbon",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"O": "oxygen",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	"N": "nitrogen"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	}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Duplicate keys are not allowed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Duplicate values are just fine</a:t>
            </a:r>
          </a:p>
        </p:txBody>
      </p:sp>
    </p:spTree>
    <p:extLst>
      <p:ext uri="{BB962C8B-B14F-4D97-AF65-F5344CB8AC3E}">
        <p14:creationId xmlns:p14="http://schemas.microsoft.com/office/powerpoint/2010/main" val="52878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+mj-cs"/>
              </a:rPr>
              <a:t>Keys can be any immutable value</a:t>
            </a:r>
            <a:br>
              <a:rPr lang="en-US" sz="3200" dirty="0" smtClean="0">
                <a:ea typeface="+mj-ea"/>
                <a:cs typeface="+mj-cs"/>
              </a:rPr>
            </a:br>
            <a:r>
              <a:rPr lang="en-US" sz="3200" dirty="0" smtClean="0">
                <a:ea typeface="+mj-ea"/>
                <a:cs typeface="+mj-cs"/>
              </a:rPr>
              <a:t>numbers, strings, tuples, </a:t>
            </a:r>
            <a:r>
              <a:rPr lang="en-US" sz="3200" dirty="0" err="1" smtClean="0">
                <a:ea typeface="+mj-ea"/>
                <a:cs typeface="+mj-cs"/>
              </a:rPr>
              <a:t>frozenset</a:t>
            </a:r>
            <a:r>
              <a:rPr lang="en-US" sz="3200" dirty="0" smtClean="0">
                <a:ea typeface="+mj-ea"/>
                <a:cs typeface="+mj-cs"/>
              </a:rPr>
              <a:t>, </a:t>
            </a:r>
            <a:br>
              <a:rPr lang="en-US" sz="3200" dirty="0" smtClean="0">
                <a:ea typeface="+mj-ea"/>
                <a:cs typeface="+mj-cs"/>
              </a:rPr>
            </a:br>
            <a:r>
              <a:rPr lang="en-US" sz="3200" dirty="0" smtClean="0">
                <a:ea typeface="+mj-ea"/>
                <a:cs typeface="+mj-cs"/>
              </a:rPr>
              <a:t>not list, dictionary, set, ...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atomic_number_to_name =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1: "hydrogen"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6: "carbon",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7: "nitrogen"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8: "oxygen",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nobel_prize_winners =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(1979, "physics"): ["Glashow", "Salam", "Weinberg"],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(1962, "chemistry"): ["Hodgkin"],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(1984, "biology"): ["McClintock"],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}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44751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A set is an unordered collection 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with no duplicate elements. </a:t>
            </a:r>
          </a:p>
        </p:txBody>
      </p:sp>
    </p:spTree>
    <p:extLst>
      <p:ext uri="{BB962C8B-B14F-4D97-AF65-F5344CB8AC3E}">
        <p14:creationId xmlns:p14="http://schemas.microsoft.com/office/powerpoint/2010/main" val="144676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Dictionary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</a:t>
            </a: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["C"]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'carbon'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&gt;&gt;&gt; "O" in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</a:t>
            </a: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, "U" in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</a:t>
            </a:r>
            <a:endParaRPr lang="en-US" sz="20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(True, False)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&gt;&gt;&gt; "oxygen" in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</a:t>
            </a:r>
            <a:endParaRPr lang="en-US" sz="20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False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symbol_to_name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["P"]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Traceback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(most recent call last):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"&lt;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stdin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&gt;", line 1, in &lt;module&gt;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KeyError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: 'P'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symbol_to_name.get</a:t>
            </a: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("P", "unknown")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'unknown'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solidFill>
                  <a:srgbClr val="000000"/>
                </a:solidFill>
                <a:ea typeface="+mn-ea"/>
                <a:cs typeface="+mn-cs"/>
              </a:rPr>
              <a:t>symbol_to_name.get</a:t>
            </a: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("C", "unknown")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'carbon'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267200" y="1524000"/>
            <a:ext cx="50942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Get the value for a given key</a:t>
            </a: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Test if the key exists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(</a:t>
            </a:r>
            <a:r>
              <a:rPr lang="ja-JP" altLang="en-US" sz="2400">
                <a:solidFill>
                  <a:srgbClr val="000000"/>
                </a:solidFill>
                <a:latin typeface="Arial"/>
                <a:cs typeface="+mn-cs"/>
              </a:rPr>
              <a:t>“</a:t>
            </a:r>
            <a:r>
              <a:rPr lang="en-US" sz="2400">
                <a:solidFill>
                  <a:srgbClr val="000000"/>
                </a:solidFill>
                <a:cs typeface="+mn-cs"/>
              </a:rPr>
              <a:t>in</a:t>
            </a:r>
            <a:r>
              <a:rPr lang="ja-JP" altLang="en-US" sz="2400">
                <a:solidFill>
                  <a:srgbClr val="000000"/>
                </a:solidFill>
                <a:latin typeface="Arial"/>
                <a:cs typeface="+mn-cs"/>
              </a:rPr>
              <a:t>”</a:t>
            </a:r>
            <a:r>
              <a:rPr lang="en-US" sz="2400">
                <a:solidFill>
                  <a:srgbClr val="000000"/>
                </a:solidFill>
                <a:cs typeface="+mn-cs"/>
              </a:rPr>
              <a:t> only checks the keys,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not the values.)</a:t>
            </a: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endParaRPr lang="en-US" sz="2400">
              <a:solidFill>
                <a:srgbClr val="000000"/>
              </a:solidFill>
              <a:cs typeface="+mn-cs"/>
            </a:endParaRP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[] lookup failures raise an exception.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Use </a:t>
            </a:r>
            <a:r>
              <a:rPr lang="ja-JP" altLang="en-US" sz="2400">
                <a:solidFill>
                  <a:srgbClr val="000000"/>
                </a:solidFill>
                <a:latin typeface="Arial"/>
                <a:cs typeface="+mn-cs"/>
              </a:rPr>
              <a:t>“</a:t>
            </a:r>
            <a:r>
              <a:rPr lang="en-US" sz="2400">
                <a:solidFill>
                  <a:srgbClr val="000000"/>
                </a:solidFill>
                <a:cs typeface="+mn-cs"/>
              </a:rPr>
              <a:t>.get()</a:t>
            </a:r>
            <a:r>
              <a:rPr lang="ja-JP" altLang="en-US" sz="2400">
                <a:solidFill>
                  <a:srgbClr val="000000"/>
                </a:solidFill>
                <a:latin typeface="Arial"/>
                <a:cs typeface="+mn-cs"/>
              </a:rPr>
              <a:t>”</a:t>
            </a:r>
            <a:r>
              <a:rPr lang="en-US" sz="2400">
                <a:solidFill>
                  <a:srgbClr val="000000"/>
                </a:solidFill>
                <a:cs typeface="+mn-cs"/>
              </a:rPr>
              <a:t> if you want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cs typeface="+mn-cs"/>
              </a:rPr>
              <a:t>to return a default value.</a:t>
            </a:r>
          </a:p>
        </p:txBody>
      </p:sp>
    </p:spTree>
    <p:extLst>
      <p:ext uri="{BB962C8B-B14F-4D97-AF65-F5344CB8AC3E}">
        <p14:creationId xmlns:p14="http://schemas.microsoft.com/office/powerpoint/2010/main" val="145580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Some useful dictionary methods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ea typeface="+mn-ea"/>
                <a:cs typeface="+mn-cs"/>
              </a:rPr>
              <a:t>symbol_to_name.keys</a:t>
            </a:r>
            <a:r>
              <a:rPr lang="en-US" sz="20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['C', 'H', 'O', 'N', 'Li', 'He']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ea typeface="+mn-ea"/>
                <a:cs typeface="+mn-cs"/>
              </a:rPr>
              <a:t>symbol_to_name.values</a:t>
            </a:r>
            <a:r>
              <a:rPr lang="en-US" sz="20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['carbon', 'hydrogen', 'oxygen', 'nitrogen', 'lithium', 'helium']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ea typeface="+mn-ea"/>
                <a:cs typeface="+mn-cs"/>
              </a:rPr>
              <a:t>symbol_to_name.update</a:t>
            </a:r>
            <a:r>
              <a:rPr lang="en-US" sz="2000" dirty="0" smtClean="0">
                <a:ea typeface="+mn-ea"/>
                <a:cs typeface="+mn-cs"/>
              </a:rPr>
              <a:t>( {"P": "phosphorous", "S": "sulfur"} 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ea typeface="+mn-ea"/>
                <a:cs typeface="+mn-cs"/>
              </a:rPr>
              <a:t>symbol_to_name.items</a:t>
            </a:r>
            <a:r>
              <a:rPr lang="en-US" sz="20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[('C', 'carbon'), ('H', 'hydrogen'), ('O', 'oxygen'), ('N', 'nitrogen'), ('P', 'phosphorous'), ('S', 'sulfur'), ('Li', 'lithium'), ('He', 'helium')]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del </a:t>
            </a:r>
            <a:r>
              <a:rPr lang="en-US" sz="2000" dirty="0" err="1" smtClean="0">
                <a:ea typeface="+mn-ea"/>
                <a:cs typeface="+mn-cs"/>
              </a:rPr>
              <a:t>symbol_to_name</a:t>
            </a:r>
            <a:r>
              <a:rPr lang="en-US" sz="2000" dirty="0" smtClean="0">
                <a:ea typeface="+mn-ea"/>
                <a:cs typeface="+mn-cs"/>
              </a:rPr>
              <a:t>['C']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</a:t>
            </a:r>
            <a:r>
              <a:rPr lang="en-US" sz="2000" dirty="0" err="1" smtClean="0">
                <a:ea typeface="+mn-ea"/>
                <a:cs typeface="+mn-cs"/>
              </a:rPr>
              <a:t>symbol_to_name</a:t>
            </a: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{'H': 'hydrogen', 'O': 'oxygen', 'N': 'nitrogen', 'Li': 'lithium', 'He': 'helium'}</a:t>
            </a:r>
          </a:p>
        </p:txBody>
      </p:sp>
    </p:spTree>
    <p:extLst>
      <p:ext uri="{BB962C8B-B14F-4D97-AF65-F5344CB8AC3E}">
        <p14:creationId xmlns:p14="http://schemas.microsoft.com/office/powerpoint/2010/main" val="7627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Background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Data Types/Structure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	list, string, tuple, dictionary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Control flow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File I/O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Modules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Class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NLTK</a:t>
            </a:r>
          </a:p>
        </p:txBody>
      </p:sp>
    </p:spTree>
    <p:extLst>
      <p:ext uri="{BB962C8B-B14F-4D97-AF65-F5344CB8AC3E}">
        <p14:creationId xmlns:p14="http://schemas.microsoft.com/office/powerpoint/2010/main" val="100898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Control Flow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Things that are False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The boolean value False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The numbers 0 (integer), 0.0 (float) and 0j (complex).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The empty string "".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The empty list [], empty dictionary {} and empty set set().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Things that are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The boolean value 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All non-zero numbers.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Any string containing at least one character.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smtClean="0">
                <a:ea typeface="+mn-ea"/>
                <a:cs typeface="+mn-cs"/>
              </a:rPr>
              <a:t>A non-empty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109076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smiles = "BrC1=CC=C(C=C1)</a:t>
            </a:r>
            <a:r>
              <a:rPr lang="en-US" sz="2800" dirty="0" err="1" smtClean="0">
                <a:ea typeface="+mn-ea"/>
                <a:cs typeface="+mn-cs"/>
              </a:rPr>
              <a:t>NN.Cl</a:t>
            </a:r>
            <a:r>
              <a:rPr lang="en-US" sz="2800" dirty="0" smtClean="0">
                <a:ea typeface="+mn-ea"/>
                <a:cs typeface="+mn-cs"/>
              </a:rPr>
              <a:t>"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bool</a:t>
            </a:r>
            <a:r>
              <a:rPr lang="en-US" sz="2800" dirty="0" smtClean="0">
                <a:ea typeface="+mn-ea"/>
                <a:cs typeface="+mn-cs"/>
              </a:rPr>
              <a:t>(smiles)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not </a:t>
            </a:r>
            <a:r>
              <a:rPr lang="en-US" sz="2800" dirty="0" err="1" smtClean="0">
                <a:ea typeface="+mn-ea"/>
                <a:cs typeface="+mn-cs"/>
              </a:rPr>
              <a:t>bool</a:t>
            </a:r>
            <a:r>
              <a:rPr lang="en-US" sz="2800" dirty="0" smtClean="0">
                <a:ea typeface="+mn-ea"/>
                <a:cs typeface="+mn-cs"/>
              </a:rPr>
              <a:t>(smiles)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False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if not smiles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      print "The SMILES string is empty"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The 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800" dirty="0" smtClean="0">
                <a:ea typeface="+mn-ea"/>
                <a:cs typeface="+mn-cs"/>
              </a:rPr>
              <a:t>else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”</a:t>
            </a:r>
            <a:r>
              <a:rPr lang="en-US" sz="2800" dirty="0" smtClean="0">
                <a:ea typeface="+mn-ea"/>
                <a:cs typeface="+mn-cs"/>
              </a:rPr>
              <a:t> case is always optional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124200" y="3962400"/>
            <a:ext cx="228600" cy="457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38200" y="4495800"/>
            <a:ext cx="762000" cy="457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29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</a:rPr>
              <a:t>Use </a:t>
            </a:r>
            <a:r>
              <a:rPr lang="ja-JP" altLang="en-US" sz="4000">
                <a:latin typeface="Arial" charset="0"/>
              </a:rPr>
              <a:t>“</a:t>
            </a:r>
            <a:r>
              <a:rPr lang="en-US" altLang="ja-JP" sz="4000">
                <a:latin typeface="Calibri" charset="0"/>
              </a:rPr>
              <a:t>elif</a:t>
            </a:r>
            <a:r>
              <a:rPr lang="ja-JP" altLang="en-US" sz="4000">
                <a:latin typeface="Arial" charset="0"/>
              </a:rPr>
              <a:t>”</a:t>
            </a:r>
            <a:r>
              <a:rPr lang="en-US" altLang="ja-JP" sz="4000">
                <a:latin typeface="Calibri" charset="0"/>
              </a:rPr>
              <a:t> to chain subsequent tests</a:t>
            </a:r>
            <a:endParaRPr lang="en-US" sz="4000">
              <a:latin typeface="Calibri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mode = "absolute"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if mode == "canonical":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		smiles = "canonical"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   </a:t>
            </a:r>
            <a:r>
              <a:rPr lang="en-US" sz="2000" dirty="0" err="1" smtClean="0">
                <a:ea typeface="+mn-ea"/>
                <a:cs typeface="+mn-cs"/>
              </a:rPr>
              <a:t>elif</a:t>
            </a:r>
            <a:r>
              <a:rPr lang="en-US" sz="2000" dirty="0" smtClean="0">
                <a:ea typeface="+mn-ea"/>
                <a:cs typeface="+mn-cs"/>
              </a:rPr>
              <a:t> mode == "isomeric":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		smiles = "isomeric</a:t>
            </a:r>
            <a:r>
              <a:rPr lang="ja-JP" altLang="en-US" sz="2000" dirty="0" smtClean="0">
                <a:latin typeface="Arial"/>
                <a:ea typeface="+mn-ea"/>
                <a:cs typeface="+mn-cs"/>
              </a:rPr>
              <a:t>”</a:t>
            </a: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	  </a:t>
            </a:r>
            <a:r>
              <a:rPr lang="en-US" sz="2000" dirty="0" err="1" smtClean="0">
                <a:ea typeface="+mn-ea"/>
                <a:cs typeface="+mn-cs"/>
              </a:rPr>
              <a:t>elif</a:t>
            </a:r>
            <a:r>
              <a:rPr lang="en-US" sz="2000" dirty="0" smtClean="0">
                <a:ea typeface="+mn-ea"/>
                <a:cs typeface="+mn-cs"/>
              </a:rPr>
              <a:t> mode == "absolute":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		smiles = "absolute"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   else: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 		raise </a:t>
            </a:r>
            <a:r>
              <a:rPr lang="en-US" sz="2000" dirty="0" err="1" smtClean="0">
                <a:ea typeface="+mn-ea"/>
                <a:cs typeface="+mn-cs"/>
              </a:rPr>
              <a:t>TypeError</a:t>
            </a:r>
            <a:r>
              <a:rPr lang="en-US" sz="2000" dirty="0" smtClean="0">
                <a:ea typeface="+mn-ea"/>
                <a:cs typeface="+mn-cs"/>
              </a:rPr>
              <a:t>("unknown mode")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...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 smiles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 absolute 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&gt;&gt;&gt;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2800" dirty="0" smtClean="0">
                <a:solidFill>
                  <a:schemeClr val="folHlink"/>
                </a:solidFill>
                <a:latin typeface="Arial"/>
                <a:ea typeface="+mn-ea"/>
                <a:cs typeface="+mn-cs"/>
              </a:rPr>
              <a:t>“</a:t>
            </a:r>
            <a:r>
              <a:rPr lang="en-US" sz="2800" dirty="0" smtClean="0">
                <a:solidFill>
                  <a:schemeClr val="folHlink"/>
                </a:solidFill>
                <a:ea typeface="+mn-ea"/>
                <a:cs typeface="+mn-cs"/>
              </a:rPr>
              <a:t>raise</a:t>
            </a:r>
            <a:r>
              <a:rPr lang="ja-JP" altLang="en-US" sz="2800" dirty="0" smtClean="0">
                <a:solidFill>
                  <a:schemeClr val="folHlink"/>
                </a:solidFill>
                <a:latin typeface="Arial"/>
                <a:ea typeface="+mn-ea"/>
                <a:cs typeface="+mn-cs"/>
              </a:rPr>
              <a:t>”</a:t>
            </a:r>
            <a:r>
              <a:rPr lang="en-US" sz="2800" dirty="0" smtClean="0">
                <a:solidFill>
                  <a:schemeClr val="folHlink"/>
                </a:solidFill>
                <a:ea typeface="+mn-ea"/>
                <a:cs typeface="+mn-cs"/>
              </a:rPr>
              <a:t> is the Python way to raise exceptions</a:t>
            </a:r>
          </a:p>
        </p:txBody>
      </p:sp>
    </p:spTree>
    <p:extLst>
      <p:ext uri="{BB962C8B-B14F-4D97-AF65-F5344CB8AC3E}">
        <p14:creationId xmlns:p14="http://schemas.microsoft.com/office/powerpoint/2010/main" val="413976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Boolean logic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Python expressions can have </a:t>
            </a:r>
            <a:r>
              <a:rPr lang="ja-JP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“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and</a:t>
            </a:r>
            <a:r>
              <a:rPr lang="ja-JP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”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 and </a:t>
            </a:r>
            <a:r>
              <a:rPr lang="ja-JP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“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or</a:t>
            </a:r>
            <a:r>
              <a:rPr lang="ja-JP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”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s: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if (ben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&lt;=</a:t>
            </a:r>
            <a:r>
              <a:rPr lang="en-US" dirty="0" smtClean="0">
                <a:ea typeface="+mn-ea"/>
                <a:cs typeface="+mn-cs"/>
              </a:rPr>
              <a:t> 5 and </a:t>
            </a:r>
            <a:r>
              <a:rPr lang="en-US" dirty="0" err="1" smtClean="0">
                <a:ea typeface="+mn-ea"/>
                <a:cs typeface="+mn-cs"/>
              </a:rPr>
              <a:t>chen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&gt;=</a:t>
            </a:r>
            <a:r>
              <a:rPr lang="en-US" dirty="0" smtClean="0">
                <a:ea typeface="+mn-ea"/>
                <a:cs typeface="+mn-cs"/>
              </a:rPr>
              <a:t> 10 or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chen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==</a:t>
            </a:r>
            <a:r>
              <a:rPr lang="en-US" dirty="0" smtClean="0">
                <a:ea typeface="+mn-ea"/>
                <a:cs typeface="+mn-cs"/>
              </a:rPr>
              <a:t> 500 and ben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!=</a:t>
            </a:r>
            <a:r>
              <a:rPr lang="en-US" dirty="0" smtClean="0">
                <a:ea typeface="+mn-ea"/>
                <a:cs typeface="+mn-cs"/>
              </a:rPr>
              <a:t> 5):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print </a:t>
            </a:r>
            <a:r>
              <a:rPr lang="ja-JP" altLang="en-US" dirty="0" smtClean="0">
                <a:latin typeface="Arial"/>
                <a:ea typeface="+mn-ea"/>
                <a:cs typeface="+mn-cs"/>
              </a:rPr>
              <a:t>“</a:t>
            </a:r>
            <a:r>
              <a:rPr lang="en-US" dirty="0" smtClean="0">
                <a:ea typeface="+mn-ea"/>
                <a:cs typeface="+mn-cs"/>
              </a:rPr>
              <a:t>Ben and Chen</a:t>
            </a:r>
            <a:r>
              <a:rPr lang="ja-JP" altLang="en-US" dirty="0" smtClean="0">
                <a:latin typeface="Arial"/>
                <a:ea typeface="+mn-ea"/>
                <a:cs typeface="+mn-cs"/>
              </a:rPr>
              <a:t>“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 smtClean="0">
              <a:solidFill>
                <a:srgbClr val="99FF33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12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Range Test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if (3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&lt;= Time &lt;=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5):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print </a:t>
            </a:r>
            <a:r>
              <a:rPr lang="ja-JP" altLang="en-US" dirty="0" smtClean="0">
                <a:latin typeface="Arial"/>
                <a:ea typeface="+mn-ea"/>
                <a:cs typeface="+mn-cs"/>
              </a:rPr>
              <a:t>“</a:t>
            </a:r>
            <a:r>
              <a:rPr lang="en-US" dirty="0" smtClean="0">
                <a:ea typeface="+mn-ea"/>
                <a:cs typeface="+mn-cs"/>
              </a:rPr>
              <a:t>Office Hour"</a:t>
            </a:r>
          </a:p>
        </p:txBody>
      </p:sp>
    </p:spTree>
    <p:extLst>
      <p:ext uri="{BB962C8B-B14F-4D97-AF65-F5344CB8AC3E}">
        <p14:creationId xmlns:p14="http://schemas.microsoft.com/office/powerpoint/2010/main" val="143079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alibri" charset="0"/>
              </a:rPr>
              <a:t>Python Videos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http://showmedo.com/videotutorials/python</a:t>
            </a: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5 Minute Overview (What Does Python Look Like?)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Introducing the PyDev IDE for Eclipse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Linear Algebra with Numpy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And many more</a:t>
            </a:r>
          </a:p>
        </p:txBody>
      </p:sp>
    </p:spTree>
    <p:extLst>
      <p:ext uri="{BB962C8B-B14F-4D97-AF65-F5344CB8AC3E}">
        <p14:creationId xmlns:p14="http://schemas.microsoft.com/office/powerpoint/2010/main" val="368129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ea typeface="+mn-ea"/>
                <a:cs typeface="+mn-cs"/>
              </a:rPr>
              <a:t>&gt;&gt;&gt; </a:t>
            </a:r>
            <a:r>
              <a:rPr lang="pt-BR" dirty="0" err="1" smtClean="0">
                <a:ea typeface="+mn-ea"/>
                <a:cs typeface="+mn-cs"/>
              </a:rPr>
              <a:t>names</a:t>
            </a:r>
            <a:r>
              <a:rPr lang="pt-BR" dirty="0" smtClean="0">
                <a:ea typeface="+mn-ea"/>
                <a:cs typeface="+mn-cs"/>
              </a:rPr>
              <a:t> = [“Ben", “Chen", “</a:t>
            </a:r>
            <a:r>
              <a:rPr lang="pt-BR" dirty="0" err="1" smtClean="0">
                <a:ea typeface="+mn-ea"/>
                <a:cs typeface="+mn-cs"/>
              </a:rPr>
              <a:t>Yaqin</a:t>
            </a:r>
            <a:r>
              <a:rPr lang="pt-BR" dirty="0" smtClean="0">
                <a:ea typeface="+mn-ea"/>
                <a:cs typeface="+mn-cs"/>
              </a:rPr>
              <a:t>"]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ea typeface="+mn-ea"/>
                <a:cs typeface="+mn-cs"/>
              </a:rPr>
              <a:t>&gt;&gt;&gt; for </a:t>
            </a:r>
            <a:r>
              <a:rPr lang="pt-BR" dirty="0" err="1" smtClean="0">
                <a:ea typeface="+mn-ea"/>
                <a:cs typeface="+mn-cs"/>
              </a:rPr>
              <a:t>name</a:t>
            </a:r>
            <a:r>
              <a:rPr lang="pt-BR" dirty="0" smtClean="0">
                <a:ea typeface="+mn-ea"/>
                <a:cs typeface="+mn-cs"/>
              </a:rPr>
              <a:t> in </a:t>
            </a:r>
            <a:r>
              <a:rPr lang="pt-BR" dirty="0" err="1" smtClean="0">
                <a:ea typeface="+mn-ea"/>
                <a:cs typeface="+mn-cs"/>
              </a:rPr>
              <a:t>names</a:t>
            </a:r>
            <a:r>
              <a:rPr lang="pt-BR" dirty="0" smtClean="0">
                <a:ea typeface="+mn-ea"/>
                <a:cs typeface="+mn-cs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ea typeface="+mn-ea"/>
                <a:cs typeface="+mn-cs"/>
              </a:rPr>
              <a:t>... 		</a:t>
            </a:r>
            <a:r>
              <a:rPr lang="pt-BR" dirty="0" err="1" smtClean="0">
                <a:ea typeface="+mn-ea"/>
                <a:cs typeface="+mn-cs"/>
              </a:rPr>
              <a:t>print</a:t>
            </a:r>
            <a:r>
              <a:rPr lang="pt-BR" dirty="0" smtClean="0">
                <a:ea typeface="+mn-ea"/>
                <a:cs typeface="+mn-cs"/>
              </a:rPr>
              <a:t> </a:t>
            </a:r>
            <a:r>
              <a:rPr lang="pt-BR" dirty="0" err="1" smtClean="0">
                <a:ea typeface="+mn-ea"/>
                <a:cs typeface="+mn-cs"/>
              </a:rPr>
              <a:t>name</a:t>
            </a:r>
            <a:endParaRPr lang="pt-BR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ea typeface="+mn-ea"/>
                <a:cs typeface="+mn-cs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Ben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smtClean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Chen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pt-BR" dirty="0" err="1" smtClean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endParaRPr lang="en-US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41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Tuple assignment in for loops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data = [ ("C20H20O3", 308.371),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("C22H20O2", 316.393),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("C24H40N4O2", 416.6),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("C14H25N5O3", 311.38),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("C15H20O2", 232.3181)]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for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(formula, mw)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in data: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print "The molecular weight of %s is %s" % (formula, mw)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The molecular weight of C20H20O3 is 308.371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The molecular weight of C22H20O2 is 316.393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The molecular weight of C24H40N4O2 is 416.6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The molecular weight of C14H25N5O3 is 311.38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The molecular weight of C15H20O2 is 232.3181</a:t>
            </a:r>
          </a:p>
        </p:txBody>
      </p:sp>
    </p:spTree>
    <p:extLst>
      <p:ext uri="{BB962C8B-B14F-4D97-AF65-F5344CB8AC3E}">
        <p14:creationId xmlns:p14="http://schemas.microsoft.com/office/powerpoint/2010/main" val="17114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Break, continue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for value in [3, 1, 4, 1, 5, 9, 2]: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  print "Checking", value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  if value &gt; 8: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	print "Exiting for loop"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	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break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  </a:t>
            </a:r>
            <a:r>
              <a:rPr lang="en-US" sz="2800" dirty="0" err="1" smtClean="0">
                <a:ea typeface="+mn-ea"/>
                <a:cs typeface="+mn-cs"/>
              </a:rPr>
              <a:t>elif</a:t>
            </a:r>
            <a:r>
              <a:rPr lang="en-US" sz="2800" dirty="0" smtClean="0">
                <a:ea typeface="+mn-ea"/>
                <a:cs typeface="+mn-cs"/>
              </a:rPr>
              <a:t> value &lt; 3: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	print "Ignoring"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	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continue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 	  print "The square is", value**2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...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657600" y="3276600"/>
            <a:ext cx="3124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Use 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+mn-cs"/>
              </a:rPr>
              <a:t>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break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+mn-cs"/>
              </a:rPr>
              <a:t>”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 to stop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for loop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Use 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+mn-cs"/>
              </a:rPr>
              <a:t>“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continue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+mn-cs"/>
              </a:rPr>
              <a:t>”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 to stop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processing the current item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029450" y="1524000"/>
            <a:ext cx="18859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3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square is 9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1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Ignoring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4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square is 16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1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Ignoring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5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The square is 25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Checking 9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Exiting for loop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&gt;&gt;&gt;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1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4" grpId="1"/>
      <p:bldP spid="307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Range()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“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range</a:t>
            </a:r>
            <a:r>
              <a:rPr lang="ja-JP" alt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+mn-ea"/>
                <a:cs typeface="+mn-cs"/>
              </a:rPr>
              <a:t>”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creates a list of numbers in a specified range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range([start,] stop[, step]) -&gt; list of integers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When step is given, it specifies the increment (or decrement).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range(5)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[0, 1, 2, 3, 4]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range(5, 10)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[5, 6, 7, 8, 9]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range(0, 10, 2)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[0, 2, 4, 6, 8]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How to get every second element in a list?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for </a:t>
            </a:r>
            <a:r>
              <a:rPr lang="en-US" sz="2000" dirty="0" err="1" smtClean="0">
                <a:ea typeface="+mn-ea"/>
                <a:cs typeface="+mn-cs"/>
              </a:rPr>
              <a:t>i</a:t>
            </a:r>
            <a:r>
              <a:rPr lang="en-US" sz="2000" dirty="0" smtClean="0">
                <a:ea typeface="+mn-ea"/>
                <a:cs typeface="+mn-cs"/>
              </a:rPr>
              <a:t> in range(0, </a:t>
            </a:r>
            <a:r>
              <a:rPr lang="en-US" sz="2000" dirty="0" err="1" smtClean="0">
                <a:ea typeface="+mn-ea"/>
                <a:cs typeface="+mn-cs"/>
              </a:rPr>
              <a:t>len</a:t>
            </a:r>
            <a:r>
              <a:rPr lang="en-US" sz="2000" dirty="0" smtClean="0">
                <a:ea typeface="+mn-ea"/>
                <a:cs typeface="+mn-cs"/>
              </a:rPr>
              <a:t>(data), 2):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	print data[</a:t>
            </a:r>
            <a:r>
              <a:rPr lang="en-US" sz="2000" dirty="0" err="1" smtClean="0">
                <a:ea typeface="+mn-ea"/>
                <a:cs typeface="+mn-cs"/>
              </a:rPr>
              <a:t>i</a:t>
            </a:r>
            <a:r>
              <a:rPr lang="en-US" sz="2000" dirty="0" smtClean="0">
                <a:ea typeface="+mn-ea"/>
                <a:cs typeface="+mn-cs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2416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Background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Data Types/Structure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Control flow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File I/O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Modules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Class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NLTK</a:t>
            </a:r>
          </a:p>
        </p:txBody>
      </p:sp>
    </p:spTree>
    <p:extLst>
      <p:ext uri="{BB962C8B-B14F-4D97-AF65-F5344CB8AC3E}">
        <p14:creationId xmlns:p14="http://schemas.microsoft.com/office/powerpoint/2010/main" val="373130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Reading files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mtClean="0">
                <a:ea typeface="+mn-ea"/>
                <a:cs typeface="+mn-cs"/>
              </a:rPr>
              <a:t>&gt;&gt;&gt; f = open(</a:t>
            </a:r>
            <a:r>
              <a:rPr lang="ja-JP" altLang="en-US" smtClean="0">
                <a:latin typeface="Arial"/>
                <a:ea typeface="+mn-ea"/>
                <a:cs typeface="+mn-cs"/>
              </a:rPr>
              <a:t>“</a:t>
            </a:r>
            <a:r>
              <a:rPr lang="en-US" smtClean="0">
                <a:ea typeface="+mn-ea"/>
                <a:cs typeface="+mn-cs"/>
              </a:rPr>
              <a:t>names.txt")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mtClean="0">
                <a:ea typeface="+mn-ea"/>
                <a:cs typeface="+mn-cs"/>
              </a:rPr>
              <a:t>&gt;&gt;&gt; f.readline()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mtClean="0">
                <a:solidFill>
                  <a:srgbClr val="99FF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'Yaqin\n'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83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Quick Way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</a:t>
            </a:r>
            <a:r>
              <a:rPr lang="en-US" sz="2400" dirty="0" err="1" smtClean="0">
                <a:ea typeface="+mn-ea"/>
                <a:cs typeface="+mn-cs"/>
              </a:rPr>
              <a:t>lst</a:t>
            </a:r>
            <a:r>
              <a:rPr lang="en-US" sz="2400" dirty="0" smtClean="0">
                <a:ea typeface="+mn-ea"/>
                <a:cs typeface="+mn-cs"/>
              </a:rPr>
              <a:t>= [ x for x in open("</a:t>
            </a:r>
            <a:r>
              <a:rPr lang="en-US" sz="2400" dirty="0" err="1" smtClean="0">
                <a:ea typeface="+mn-ea"/>
                <a:cs typeface="+mn-cs"/>
              </a:rPr>
              <a:t>text.txt","r</a:t>
            </a:r>
            <a:r>
              <a:rPr lang="en-US" sz="2400" dirty="0" smtClean="0">
                <a:ea typeface="+mn-ea"/>
                <a:cs typeface="+mn-cs"/>
              </a:rPr>
              <a:t>").</a:t>
            </a:r>
            <a:r>
              <a:rPr lang="en-US" sz="2400" dirty="0" err="1" smtClean="0">
                <a:ea typeface="+mn-ea"/>
                <a:cs typeface="+mn-cs"/>
              </a:rPr>
              <a:t>readlines</a:t>
            </a:r>
            <a:r>
              <a:rPr lang="en-US" sz="2400" dirty="0" smtClean="0">
                <a:ea typeface="+mn-ea"/>
                <a:cs typeface="+mn-cs"/>
              </a:rPr>
              <a:t>() 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</a:t>
            </a:r>
            <a:r>
              <a:rPr lang="en-US" sz="2400" dirty="0" err="1" smtClean="0">
                <a:ea typeface="+mn-ea"/>
                <a:cs typeface="+mn-cs"/>
              </a:rPr>
              <a:t>lst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['Chen Lin\n',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clin@brandeis.edu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Volen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110\n', 'Office Hour: Thurs. 3-5\n', '\n',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Yang\n',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yaqin@brandeis.edu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Volen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110\n', '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Offiche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Hour: Tues. 3-5\n']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Ignore the header?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for (</a:t>
            </a:r>
            <a:r>
              <a:rPr lang="en-US" sz="2400" dirty="0" err="1" smtClean="0">
                <a:ea typeface="+mn-ea"/>
                <a:cs typeface="+mn-cs"/>
              </a:rPr>
              <a:t>i,line</a:t>
            </a:r>
            <a:r>
              <a:rPr lang="en-US" sz="2400" dirty="0" smtClean="0">
                <a:ea typeface="+mn-ea"/>
                <a:cs typeface="+mn-cs"/>
              </a:rPr>
              <a:t>) in enumerate(open(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‘</a:t>
            </a:r>
            <a:r>
              <a:rPr lang="en-US" sz="2400" dirty="0" err="1" smtClean="0">
                <a:ea typeface="+mn-ea"/>
                <a:cs typeface="+mn-cs"/>
              </a:rPr>
              <a:t>text.txt</a:t>
            </a:r>
            <a:r>
              <a:rPr lang="ja-JP" altLang="en-US" sz="2400" dirty="0" smtClean="0">
                <a:latin typeface="Arial"/>
                <a:ea typeface="+mn-ea"/>
                <a:cs typeface="+mn-cs"/>
              </a:rPr>
              <a:t>’</a:t>
            </a:r>
            <a:r>
              <a:rPr lang="en-US" sz="2400" dirty="0" smtClean="0">
                <a:ea typeface="+mn-ea"/>
                <a:cs typeface="+mn-cs"/>
              </a:rPr>
              <a:t>,"r").</a:t>
            </a:r>
            <a:r>
              <a:rPr lang="en-US" sz="2400" dirty="0" err="1" smtClean="0">
                <a:ea typeface="+mn-ea"/>
                <a:cs typeface="+mn-cs"/>
              </a:rPr>
              <a:t>readlines</a:t>
            </a:r>
            <a:r>
              <a:rPr lang="en-US" sz="2400" dirty="0" smtClean="0">
                <a:ea typeface="+mn-ea"/>
                <a:cs typeface="+mn-cs"/>
              </a:rPr>
              <a:t>()):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if </a:t>
            </a:r>
            <a:r>
              <a:rPr lang="en-US" sz="2400" dirty="0" err="1" smtClean="0">
                <a:ea typeface="+mn-ea"/>
                <a:cs typeface="+mn-cs"/>
              </a:rPr>
              <a:t>i</a:t>
            </a:r>
            <a:r>
              <a:rPr lang="en-US" sz="2400" dirty="0" smtClean="0">
                <a:ea typeface="+mn-ea"/>
                <a:cs typeface="+mn-cs"/>
              </a:rPr>
              <a:t> == 0: continue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        print line</a:t>
            </a:r>
          </a:p>
        </p:txBody>
      </p:sp>
    </p:spTree>
    <p:extLst>
      <p:ext uri="{BB962C8B-B14F-4D97-AF65-F5344CB8AC3E}">
        <p14:creationId xmlns:p14="http://schemas.microsoft.com/office/powerpoint/2010/main" val="123084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ea typeface="+mj-ea"/>
                <a:cs typeface="+mj-cs"/>
              </a:rPr>
              <a:t>Using dictionaries to count occurrences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for line in open('</a:t>
            </a:r>
            <a:r>
              <a:rPr lang="en-US" sz="2400" dirty="0" err="1" smtClean="0">
                <a:ea typeface="+mn-ea"/>
                <a:cs typeface="+mn-cs"/>
              </a:rPr>
              <a:t>names.txt</a:t>
            </a:r>
            <a:r>
              <a:rPr lang="en-US" sz="2400" dirty="0" smtClean="0">
                <a:ea typeface="+mn-ea"/>
                <a:cs typeface="+mn-cs"/>
              </a:rPr>
              <a:t>'):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...     	name = </a:t>
            </a:r>
            <a:r>
              <a:rPr lang="en-US" sz="2400" dirty="0" err="1" smtClean="0">
                <a:ea typeface="+mn-ea"/>
                <a:cs typeface="+mn-cs"/>
              </a:rPr>
              <a:t>line.strip</a:t>
            </a:r>
            <a:r>
              <a:rPr lang="en-US" sz="2400" dirty="0" smtClean="0">
                <a:ea typeface="+mn-ea"/>
                <a:cs typeface="+mn-cs"/>
              </a:rPr>
              <a:t>()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...     	</a:t>
            </a:r>
            <a:r>
              <a:rPr lang="en-US" sz="2400" dirty="0" err="1" smtClean="0">
                <a:ea typeface="+mn-ea"/>
                <a:cs typeface="+mn-cs"/>
              </a:rPr>
              <a:t>name_count</a:t>
            </a:r>
            <a:r>
              <a:rPr lang="en-US" sz="2400" dirty="0" smtClean="0">
                <a:ea typeface="+mn-ea"/>
                <a:cs typeface="+mn-cs"/>
              </a:rPr>
              <a:t>[name] = </a:t>
            </a:r>
            <a:r>
              <a:rPr lang="en-US" sz="2400" dirty="0" err="1" smtClean="0">
                <a:ea typeface="+mn-ea"/>
                <a:cs typeface="+mn-cs"/>
              </a:rPr>
              <a:t>name_count.get</a:t>
            </a:r>
            <a:r>
              <a:rPr lang="en-US" sz="2400" dirty="0" smtClean="0">
                <a:ea typeface="+mn-ea"/>
                <a:cs typeface="+mn-cs"/>
              </a:rPr>
              <a:t>(name,0)+ 1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...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&gt;&gt;&gt; for (name, count) in </a:t>
            </a:r>
            <a:r>
              <a:rPr lang="en-US" sz="2400" dirty="0" err="1" smtClean="0">
                <a:ea typeface="+mn-ea"/>
                <a:cs typeface="+mn-cs"/>
              </a:rPr>
              <a:t>name_count.items</a:t>
            </a:r>
            <a:r>
              <a:rPr lang="en-US" sz="2400" dirty="0" smtClean="0">
                <a:ea typeface="+mn-ea"/>
                <a:cs typeface="+mn-cs"/>
              </a:rPr>
              <a:t>():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...     	print name, count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...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Chen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Ben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Yaqin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 3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2400" dirty="0" smtClean="0">
              <a:solidFill>
                <a:srgbClr val="99FF33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88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File Output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296400" cy="4530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input_file = open(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in.txt")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output_file = open(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out.txt", "w")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for line in input_file: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		output_file.write(line)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105400" y="3200400"/>
            <a:ext cx="39401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w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write mode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a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append mode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wb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write in binary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r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read mode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(default)</a:t>
            </a:r>
          </a:p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 err="1">
                <a:solidFill>
                  <a:srgbClr val="FF0000"/>
                </a:solidFill>
                <a:cs typeface="+mn-cs"/>
              </a:rPr>
              <a:t>rb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read in binary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U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=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read files with Unix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or Windows line endings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 flipV="1">
            <a:off x="5486400" y="2667000"/>
            <a:ext cx="1066800" cy="533400"/>
          </a:xfrm>
          <a:prstGeom prst="line">
            <a:avLst/>
          </a:prstGeom>
          <a:noFill/>
          <a:ln w="12700">
            <a:solidFill>
              <a:srgbClr val="99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0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Background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Data Types/Structure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Control flow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I/O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Modules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Class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NLTK</a:t>
            </a:r>
          </a:p>
        </p:txBody>
      </p:sp>
    </p:spTree>
    <p:extLst>
      <p:ext uri="{BB962C8B-B14F-4D97-AF65-F5344CB8AC3E}">
        <p14:creationId xmlns:p14="http://schemas.microsoft.com/office/powerpoint/2010/main" val="28252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4 Major Versions of Python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Python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or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CPython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is written in C/C++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- Version 3.3.3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Calibri" charset="0"/>
            </a:endParaRP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Jython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is written in Java for the JVM</a:t>
            </a: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IronPython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is written in C# for the .Net environment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5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Modules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When a Python program starts it only has access to a basic functions and classes.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alibri" charset="0"/>
              </a:rPr>
              <a:t>   (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int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dict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len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sum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range</a:t>
            </a:r>
            <a:r>
              <a:rPr lang="ja-JP" altLang="en-US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, ...)</a:t>
            </a:r>
          </a:p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Modules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contain additional functionality.</a:t>
            </a:r>
          </a:p>
          <a:p>
            <a:pPr eaLnBrk="1" hangingPunct="1"/>
            <a:r>
              <a:rPr lang="en-US">
                <a:latin typeface="Calibri" charset="0"/>
              </a:rPr>
              <a:t>Use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import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to tell Python to load a module.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&gt;&gt;&gt; </a:t>
            </a:r>
            <a:r>
              <a:rPr lang="en-US" b="1">
                <a:latin typeface="Calibri" charset="0"/>
              </a:rPr>
              <a:t>import math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&gt;&gt;&gt; </a:t>
            </a:r>
            <a:r>
              <a:rPr lang="en-US" b="1">
                <a:latin typeface="Calibri" charset="0"/>
              </a:rPr>
              <a:t>import nltk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2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import the math module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import math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</a:t>
            </a:r>
            <a:r>
              <a:rPr lang="en-US" sz="1800" dirty="0" err="1" smtClean="0">
                <a:ea typeface="+mn-ea"/>
                <a:cs typeface="+mn-cs"/>
              </a:rPr>
              <a:t>math.pi</a:t>
            </a:r>
            <a:endParaRPr lang="en-US" sz="18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3.1415926535897931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</a:t>
            </a:r>
            <a:r>
              <a:rPr lang="en-US" sz="1800" dirty="0" err="1" smtClean="0">
                <a:ea typeface="+mn-ea"/>
                <a:cs typeface="+mn-cs"/>
              </a:rPr>
              <a:t>math.cos</a:t>
            </a:r>
            <a:r>
              <a:rPr lang="en-US" sz="1800" dirty="0" smtClean="0">
                <a:ea typeface="+mn-ea"/>
                <a:cs typeface="+mn-cs"/>
              </a:rPr>
              <a:t>(0)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1.0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</a:t>
            </a:r>
            <a:r>
              <a:rPr lang="en-US" sz="1800" dirty="0" err="1" smtClean="0">
                <a:ea typeface="+mn-ea"/>
                <a:cs typeface="+mn-cs"/>
              </a:rPr>
              <a:t>math.cos</a:t>
            </a:r>
            <a:r>
              <a:rPr lang="en-US" sz="1800" dirty="0" smtClean="0">
                <a:ea typeface="+mn-ea"/>
                <a:cs typeface="+mn-cs"/>
              </a:rPr>
              <a:t>(</a:t>
            </a:r>
            <a:r>
              <a:rPr lang="en-US" sz="1800" dirty="0" err="1" smtClean="0">
                <a:ea typeface="+mn-ea"/>
                <a:cs typeface="+mn-cs"/>
              </a:rPr>
              <a:t>math.pi</a:t>
            </a:r>
            <a:r>
              <a:rPr lang="en-US" sz="1800" dirty="0" smtClean="0"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-1.0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</a:t>
            </a:r>
            <a:r>
              <a:rPr lang="en-US" sz="1800" dirty="0" err="1" smtClean="0">
                <a:ea typeface="+mn-ea"/>
                <a:cs typeface="+mn-cs"/>
              </a:rPr>
              <a:t>dir</a:t>
            </a:r>
            <a:r>
              <a:rPr lang="en-US" sz="1800" dirty="0" smtClean="0">
                <a:ea typeface="+mn-ea"/>
                <a:cs typeface="+mn-cs"/>
              </a:rPr>
              <a:t>(math)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['__doc__', '__file__', '__name__', '__package__',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acos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acosh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asin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asinh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atan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'atan2',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atanh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'ceil',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copysign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cos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cosh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'degrees', 'e',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exp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fabs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'factorial', 'floor',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fmod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frexp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fsum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hypot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isinf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isnan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ldexp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'log', 'log10',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'log1p',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modf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'pi',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pow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'radians', 'sin',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sinh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sqrt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'tan',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tanh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', '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trunc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']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help(math)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help(</a:t>
            </a:r>
            <a:r>
              <a:rPr lang="en-US" sz="1800" dirty="0" err="1" smtClean="0">
                <a:ea typeface="+mn-ea"/>
                <a:cs typeface="+mn-cs"/>
              </a:rPr>
              <a:t>math.cos</a:t>
            </a:r>
            <a:r>
              <a:rPr lang="en-US" sz="1800" dirty="0" smtClean="0"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16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import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Calibri" charset="0"/>
              </a:rPr>
              <a:t> and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Calibri" charset="0"/>
              </a:rPr>
              <a:t>from ... import ...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Calibri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&gt;&gt;&gt; import math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math.cos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&gt;&gt;&gt; from math import </a:t>
            </a:r>
            <a:r>
              <a:rPr lang="en-US" dirty="0" err="1" smtClean="0">
                <a:ea typeface="+mn-ea"/>
                <a:cs typeface="+mn-cs"/>
              </a:rPr>
              <a:t>cos</a:t>
            </a:r>
            <a:r>
              <a:rPr lang="en-US" dirty="0" smtClean="0">
                <a:ea typeface="+mn-ea"/>
                <a:cs typeface="+mn-cs"/>
              </a:rPr>
              <a:t>, pi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cos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&gt;&gt;&gt; from math import *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5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Background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Data Types/Structure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Control flow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I/O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Modules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Class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NLTK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27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</a:rPr>
              <a:t>Development Environments</a:t>
            </a:r>
            <a:endParaRPr lang="en-US" sz="2000">
              <a:solidFill>
                <a:srgbClr val="99FF33"/>
              </a:solidFill>
              <a:latin typeface="Calibri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1. PyDev with Eclipse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2. Komodo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3. Emacs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4. Vim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5. TextMate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6. Gedit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7. Idle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8. PIDA (Linux)(VIM Based)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9. NotePad++ (Windows)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Calibri" charset="0"/>
              </a:rPr>
              <a:t>10.BlueFish (Linux)</a:t>
            </a:r>
          </a:p>
        </p:txBody>
      </p:sp>
    </p:spTree>
    <p:extLst>
      <p:ext uri="{BB962C8B-B14F-4D97-AF65-F5344CB8AC3E}">
        <p14:creationId xmlns:p14="http://schemas.microsoft.com/office/powerpoint/2010/main" val="242704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Python Interactive Shell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% python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Python 2.7.5 (v2.7.5:ab05e7dd2788, May 13 2013, 13:18:45)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[GCC 4.2.1 (Apple Inc. build 5666) (dot 3)] on </a:t>
            </a:r>
            <a:r>
              <a:rPr lang="en-US" sz="1800" dirty="0" err="1" smtClean="0">
                <a:ea typeface="+mn-ea"/>
                <a:cs typeface="+mn-cs"/>
              </a:rPr>
              <a:t>darwin</a:t>
            </a:r>
            <a:endParaRPr lang="en-US" sz="18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Type "help", "copyright", "credits" or "license" for more information.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You can type things directly into a running Python session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2+3*4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14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name = "Andrew"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name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'Andrew'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 print "Hello", name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Hello Andrew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dirty="0" smtClean="0">
                <a:ea typeface="+mn-ea"/>
                <a:cs typeface="+mn-cs"/>
              </a:rPr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69466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5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Background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Data Types/Structure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Control flow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File I/O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Modules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Class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NLTK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575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 compound data type: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[0]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[2.3, 4.5]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[5, "Hello", "there", 9.8]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[]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Use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len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() to get the length of a list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names = [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800" dirty="0" smtClean="0">
                <a:ea typeface="+mn-ea"/>
                <a:cs typeface="+mn-cs"/>
              </a:rPr>
              <a:t>Ben", 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800" dirty="0" smtClean="0">
                <a:ea typeface="+mn-ea"/>
                <a:cs typeface="+mn-cs"/>
              </a:rPr>
              <a:t>Chen", </a:t>
            </a:r>
            <a:r>
              <a:rPr lang="ja-JP" altLang="en-US" sz="2800" dirty="0" smtClean="0">
                <a:latin typeface="Arial"/>
                <a:ea typeface="+mn-ea"/>
                <a:cs typeface="+mn-cs"/>
              </a:rPr>
              <a:t>“</a:t>
            </a:r>
            <a:r>
              <a:rPr lang="en-US" sz="2800" dirty="0" err="1" smtClean="0">
                <a:ea typeface="+mn-ea"/>
                <a:cs typeface="+mn-cs"/>
              </a:rPr>
              <a:t>Yaqin</a:t>
            </a:r>
            <a:r>
              <a:rPr lang="en-US" sz="2800" dirty="0" smtClean="0">
                <a:ea typeface="+mn-ea"/>
                <a:cs typeface="+mn-cs"/>
              </a:rPr>
              <a:t>"]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&gt;&gt;&gt; </a:t>
            </a:r>
            <a:r>
              <a:rPr lang="en-US" sz="2800" dirty="0" err="1" smtClean="0">
                <a:ea typeface="+mn-ea"/>
                <a:cs typeface="+mn-cs"/>
              </a:rPr>
              <a:t>len</a:t>
            </a:r>
            <a:r>
              <a:rPr lang="en-US" sz="2800" dirty="0" smtClean="0">
                <a:ea typeface="+mn-ea"/>
                <a:cs typeface="+mn-cs"/>
              </a:rPr>
              <a:t>(names)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2800" dirty="0" smtClean="0"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619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Use [ ] to index items in the list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names[0]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Ben'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names[1]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Chen'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names[2]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Yaqin'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names[3]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Traceback (most recent call last):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File "&lt;stdin&gt;", line 1, in &lt;module&gt;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IndexError: list index out of range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names[-1]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Yaqin'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names[-2]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Chen'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US" sz="1800" smtClean="0">
                <a:ea typeface="+mn-ea"/>
                <a:cs typeface="+mn-cs"/>
              </a:rPr>
              <a:t>&gt;&gt;&gt; names[-3]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ja-JP" altLang="en-US" sz="1800" smtClean="0">
                <a:latin typeface="Arial"/>
                <a:ea typeface="+mn-ea"/>
                <a:cs typeface="+mn-cs"/>
              </a:rPr>
              <a:t>‘</a:t>
            </a:r>
            <a:r>
              <a:rPr lang="en-US" sz="1800" smtClean="0">
                <a:ea typeface="+mn-ea"/>
                <a:cs typeface="+mn-cs"/>
              </a:rPr>
              <a:t>Ben'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0" y="1905000"/>
            <a:ext cx="33528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[0] is the first item.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[1] is the second item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...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Out of range values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raise an exception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endParaRPr lang="en-US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Negative values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go backwards from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the last element.</a:t>
            </a:r>
          </a:p>
        </p:txBody>
      </p:sp>
    </p:spTree>
    <p:extLst>
      <p:ext uri="{BB962C8B-B14F-4D97-AF65-F5344CB8AC3E}">
        <p14:creationId xmlns:p14="http://schemas.microsoft.com/office/powerpoint/2010/main" val="188760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3191</Words>
  <Application>Microsoft Macintosh PowerPoint</Application>
  <PresentationFormat>On-screen Show (4:3)</PresentationFormat>
  <Paragraphs>504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Introduction to Python</vt:lpstr>
      <vt:lpstr>For More Information?</vt:lpstr>
      <vt:lpstr>Python Videos</vt:lpstr>
      <vt:lpstr>4 Major Versions of Python</vt:lpstr>
      <vt:lpstr>Development Environments</vt:lpstr>
      <vt:lpstr>Python Interactive Shell</vt:lpstr>
      <vt:lpstr>PowerPoint Presentation</vt:lpstr>
      <vt:lpstr>List</vt:lpstr>
      <vt:lpstr>Use [ ] to index items in the list</vt:lpstr>
      <vt:lpstr>Strings share many features with lists</vt:lpstr>
      <vt:lpstr>String Methods: find, split</vt:lpstr>
      <vt:lpstr>String operators: in, not in</vt:lpstr>
      <vt:lpstr>String Method: “strip”, “rstrip”, “lstrip” are ways to remove whitespace or selected characters</vt:lpstr>
      <vt:lpstr>More String methods</vt:lpstr>
      <vt:lpstr>Unexpected things about strings</vt:lpstr>
      <vt:lpstr>“\” is for special characters</vt:lpstr>
      <vt:lpstr>Lists are mutable - some useful methods</vt:lpstr>
      <vt:lpstr>Tuples: sort of an immutable list</vt:lpstr>
      <vt:lpstr>zipping lists together</vt:lpstr>
      <vt:lpstr>Dictionaries</vt:lpstr>
      <vt:lpstr>Keys can be any immutable value numbers, strings, tuples, frozenset,  not list, dictionary, set, ...</vt:lpstr>
      <vt:lpstr>Dictionary</vt:lpstr>
      <vt:lpstr>Some useful dictionary methods</vt:lpstr>
      <vt:lpstr>PowerPoint Presentation</vt:lpstr>
      <vt:lpstr>Control Flow</vt:lpstr>
      <vt:lpstr>If</vt:lpstr>
      <vt:lpstr>Use “elif” to chain subsequent tests</vt:lpstr>
      <vt:lpstr>Boolean logic</vt:lpstr>
      <vt:lpstr>Range Test</vt:lpstr>
      <vt:lpstr>For</vt:lpstr>
      <vt:lpstr>Tuple assignment in for loops</vt:lpstr>
      <vt:lpstr>Break, continue</vt:lpstr>
      <vt:lpstr>Range()</vt:lpstr>
      <vt:lpstr>PowerPoint Presentation</vt:lpstr>
      <vt:lpstr>Reading files</vt:lpstr>
      <vt:lpstr>Quick Way</vt:lpstr>
      <vt:lpstr>Using dictionaries to count occurrences</vt:lpstr>
      <vt:lpstr>File Output</vt:lpstr>
      <vt:lpstr>PowerPoint Presentation</vt:lpstr>
      <vt:lpstr>Modules</vt:lpstr>
      <vt:lpstr>import the math module</vt:lpstr>
      <vt:lpstr>“import” and “from ... import ...”</vt:lpstr>
      <vt:lpstr>PowerPoint Presentation</vt:lpstr>
    </vt:vector>
  </TitlesOfParts>
  <Company>LAU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Georges Khazen</dc:creator>
  <cp:lastModifiedBy>Georges Khazen</cp:lastModifiedBy>
  <cp:revision>2</cp:revision>
  <dcterms:created xsi:type="dcterms:W3CDTF">2014-01-15T13:42:25Z</dcterms:created>
  <dcterms:modified xsi:type="dcterms:W3CDTF">2015-04-24T09:33:40Z</dcterms:modified>
</cp:coreProperties>
</file>